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sldIdLst>
    <p:sldId id="257" r:id="rId2"/>
    <p:sldId id="256" r:id="rId3"/>
    <p:sldId id="259" r:id="rId4"/>
    <p:sldId id="260" r:id="rId5"/>
    <p:sldId id="261" r:id="rId6"/>
    <p:sldId id="270" r:id="rId7"/>
    <p:sldId id="271" r:id="rId8"/>
    <p:sldId id="263" r:id="rId9"/>
    <p:sldId id="262" r:id="rId10"/>
    <p:sldId id="267" r:id="rId11"/>
    <p:sldId id="264" r:id="rId12"/>
    <p:sldId id="265" r:id="rId13"/>
    <p:sldId id="266" r:id="rId14"/>
    <p:sldId id="269" r:id="rId15"/>
    <p:sldId id="26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8758" autoAdjust="0"/>
  </p:normalViewPr>
  <p:slideViewPr>
    <p:cSldViewPr snapToGrid="0">
      <p:cViewPr>
        <p:scale>
          <a:sx n="70" d="100"/>
          <a:sy n="70" d="100"/>
        </p:scale>
        <p:origin x="2142" y="6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ED44C502-43A8-49D5-97CE-80049A599F29}" type="datetimeFigureOut">
              <a:rPr lang="es-CO" smtClean="0"/>
              <a:t>29/06/2023</a:t>
            </a:fld>
            <a:endParaRPr lang="es-CO"/>
          </a:p>
        </p:txBody>
      </p:sp>
      <p:sp>
        <p:nvSpPr>
          <p:cNvPr id="5" name="Footer Placeholder 4"/>
          <p:cNvSpPr>
            <a:spLocks noGrp="1"/>
          </p:cNvSpPr>
          <p:nvPr>
            <p:ph type="ftr" sz="quarter" idx="11"/>
          </p:nvPr>
        </p:nvSpPr>
        <p:spPr/>
        <p:txBody>
          <a:bodyPr/>
          <a:lstStyle/>
          <a:p>
            <a:endParaRPr lang="es-CO"/>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2351565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D44C502-43A8-49D5-97CE-80049A599F29}" type="datetimeFigureOut">
              <a:rPr lang="es-CO" smtClean="0"/>
              <a:t>29/06/2023</a:t>
            </a:fld>
            <a:endParaRPr lang="es-CO"/>
          </a:p>
        </p:txBody>
      </p:sp>
      <p:sp>
        <p:nvSpPr>
          <p:cNvPr id="5" name="Footer Placeholder 4"/>
          <p:cNvSpPr>
            <a:spLocks noGrp="1"/>
          </p:cNvSpPr>
          <p:nvPr>
            <p:ph type="ftr" sz="quarter" idx="11"/>
          </p:nvPr>
        </p:nvSpPr>
        <p:spPr/>
        <p:txBody>
          <a:bodyPr/>
          <a:lstStyle/>
          <a:p>
            <a:endParaRPr lang="es-CO"/>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20747118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D44C502-43A8-49D5-97CE-80049A599F29}" type="datetimeFigureOut">
              <a:rPr lang="es-CO" smtClean="0"/>
              <a:t>29/06/2023</a:t>
            </a:fld>
            <a:endParaRPr lang="es-CO"/>
          </a:p>
        </p:txBody>
      </p:sp>
      <p:sp>
        <p:nvSpPr>
          <p:cNvPr id="5" name="Footer Placeholder 4"/>
          <p:cNvSpPr>
            <a:spLocks noGrp="1"/>
          </p:cNvSpPr>
          <p:nvPr>
            <p:ph type="ftr" sz="quarter" idx="11"/>
          </p:nvPr>
        </p:nvSpPr>
        <p:spPr/>
        <p:txBody>
          <a:bodyPr/>
          <a:lstStyle/>
          <a:p>
            <a:endParaRPr lang="es-CO"/>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E466F0B-910D-4473-8642-7FC4D6FEC581}" type="slidenum">
              <a:rPr lang="es-CO" smtClean="0"/>
              <a:t>‹Nº›</a:t>
            </a:fld>
            <a:endParaRPr lang="es-CO"/>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649228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ED44C502-43A8-49D5-97CE-80049A599F29}" type="datetimeFigureOut">
              <a:rPr lang="es-CO" smtClean="0"/>
              <a:t>29/06/2023</a:t>
            </a:fld>
            <a:endParaRPr lang="es-CO"/>
          </a:p>
        </p:txBody>
      </p:sp>
      <p:sp>
        <p:nvSpPr>
          <p:cNvPr id="6" name="Footer Placeholder 5"/>
          <p:cNvSpPr>
            <a:spLocks noGrp="1"/>
          </p:cNvSpPr>
          <p:nvPr>
            <p:ph type="ftr" sz="quarter" idx="11"/>
          </p:nvPr>
        </p:nvSpPr>
        <p:spPr/>
        <p:txBody>
          <a:bodyPr/>
          <a:lstStyle/>
          <a:p>
            <a:endParaRPr lang="es-CO"/>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22848921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ED44C502-43A8-49D5-97CE-80049A599F29}" type="datetimeFigureOut">
              <a:rPr lang="es-CO" smtClean="0"/>
              <a:t>29/06/2023</a:t>
            </a:fld>
            <a:endParaRPr lang="es-CO"/>
          </a:p>
        </p:txBody>
      </p:sp>
      <p:sp>
        <p:nvSpPr>
          <p:cNvPr id="6" name="Footer Placeholder 5"/>
          <p:cNvSpPr>
            <a:spLocks noGrp="1"/>
          </p:cNvSpPr>
          <p:nvPr>
            <p:ph type="ftr" sz="quarter" idx="11"/>
          </p:nvPr>
        </p:nvSpPr>
        <p:spPr/>
        <p:txBody>
          <a:bodyPr/>
          <a:lstStyle/>
          <a:p>
            <a:endParaRPr lang="es-CO"/>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466F0B-910D-4473-8642-7FC4D6FEC581}" type="slidenum">
              <a:rPr lang="es-CO" smtClean="0"/>
              <a:t>‹Nº›</a:t>
            </a:fld>
            <a:endParaRPr lang="es-CO"/>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843931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ED44C502-43A8-49D5-97CE-80049A599F29}" type="datetimeFigureOut">
              <a:rPr lang="es-CO" smtClean="0"/>
              <a:t>29/06/2023</a:t>
            </a:fld>
            <a:endParaRPr lang="es-CO"/>
          </a:p>
        </p:txBody>
      </p:sp>
      <p:sp>
        <p:nvSpPr>
          <p:cNvPr id="6" name="Footer Placeholder 5"/>
          <p:cNvSpPr>
            <a:spLocks noGrp="1"/>
          </p:cNvSpPr>
          <p:nvPr>
            <p:ph type="ftr" sz="quarter" idx="11"/>
          </p:nvPr>
        </p:nvSpPr>
        <p:spPr/>
        <p:txBody>
          <a:bodyPr/>
          <a:lstStyle/>
          <a:p>
            <a:endParaRPr lang="es-CO"/>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13121578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D44C502-43A8-49D5-97CE-80049A599F29}" type="datetimeFigureOut">
              <a:rPr lang="es-CO" smtClean="0"/>
              <a:t>29/06/2023</a:t>
            </a:fld>
            <a:endParaRPr lang="es-CO"/>
          </a:p>
        </p:txBody>
      </p:sp>
      <p:sp>
        <p:nvSpPr>
          <p:cNvPr id="5" name="Footer Placeholder 4"/>
          <p:cNvSpPr>
            <a:spLocks noGrp="1"/>
          </p:cNvSpPr>
          <p:nvPr>
            <p:ph type="ftr" sz="quarter" idx="11"/>
          </p:nvPr>
        </p:nvSpPr>
        <p:spPr/>
        <p:txBody>
          <a:bodyPr/>
          <a:lstStyle/>
          <a:p>
            <a:endParaRPr lang="es-CO"/>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14739351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D44C502-43A8-49D5-97CE-80049A599F29}" type="datetimeFigureOut">
              <a:rPr lang="es-CO" smtClean="0"/>
              <a:t>29/06/2023</a:t>
            </a:fld>
            <a:endParaRPr lang="es-CO"/>
          </a:p>
        </p:txBody>
      </p:sp>
      <p:sp>
        <p:nvSpPr>
          <p:cNvPr id="5" name="Footer Placeholder 4"/>
          <p:cNvSpPr>
            <a:spLocks noGrp="1"/>
          </p:cNvSpPr>
          <p:nvPr>
            <p:ph type="ftr" sz="quarter" idx="11"/>
          </p:nvPr>
        </p:nvSpPr>
        <p:spPr/>
        <p:txBody>
          <a:bodyPr/>
          <a:lstStyle/>
          <a:p>
            <a:endParaRPr lang="es-CO"/>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3306610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ED44C502-43A8-49D5-97CE-80049A599F29}" type="datetimeFigureOut">
              <a:rPr lang="es-CO" smtClean="0"/>
              <a:t>29/06/2023</a:t>
            </a:fld>
            <a:endParaRPr lang="es-CO"/>
          </a:p>
        </p:txBody>
      </p:sp>
      <p:sp>
        <p:nvSpPr>
          <p:cNvPr id="5" name="Footer Placeholder 4"/>
          <p:cNvSpPr>
            <a:spLocks noGrp="1"/>
          </p:cNvSpPr>
          <p:nvPr>
            <p:ph type="ftr" sz="quarter" idx="11"/>
          </p:nvPr>
        </p:nvSpPr>
        <p:spPr/>
        <p:txBody>
          <a:bodyPr/>
          <a:lstStyle/>
          <a:p>
            <a:endParaRPr lang="es-CO"/>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21974780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ED44C502-43A8-49D5-97CE-80049A599F29}" type="datetimeFigureOut">
              <a:rPr lang="es-CO" smtClean="0"/>
              <a:t>29/06/2023</a:t>
            </a:fld>
            <a:endParaRPr lang="es-CO"/>
          </a:p>
        </p:txBody>
      </p:sp>
      <p:sp>
        <p:nvSpPr>
          <p:cNvPr id="5" name="Footer Placeholder 4"/>
          <p:cNvSpPr>
            <a:spLocks noGrp="1"/>
          </p:cNvSpPr>
          <p:nvPr>
            <p:ph type="ftr" sz="quarter" idx="11"/>
          </p:nvPr>
        </p:nvSpPr>
        <p:spPr/>
        <p:txBody>
          <a:bodyPr/>
          <a:lstStyle/>
          <a:p>
            <a:endParaRPr lang="es-CO"/>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10753948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D44C502-43A8-49D5-97CE-80049A599F29}" type="datetimeFigureOut">
              <a:rPr lang="es-CO" smtClean="0"/>
              <a:t>29/06/2023</a:t>
            </a:fld>
            <a:endParaRPr lang="es-CO"/>
          </a:p>
        </p:txBody>
      </p:sp>
      <p:sp>
        <p:nvSpPr>
          <p:cNvPr id="6" name="Footer Placeholder 5"/>
          <p:cNvSpPr>
            <a:spLocks noGrp="1"/>
          </p:cNvSpPr>
          <p:nvPr>
            <p:ph type="ftr" sz="quarter" idx="11"/>
          </p:nvPr>
        </p:nvSpPr>
        <p:spPr/>
        <p:txBody>
          <a:bodyPr/>
          <a:lstStyle/>
          <a:p>
            <a:endParaRPr lang="es-CO"/>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3616128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ED44C502-43A8-49D5-97CE-80049A599F29}" type="datetimeFigureOut">
              <a:rPr lang="es-CO" smtClean="0"/>
              <a:t>29/06/2023</a:t>
            </a:fld>
            <a:endParaRPr lang="es-CO"/>
          </a:p>
        </p:txBody>
      </p:sp>
      <p:sp>
        <p:nvSpPr>
          <p:cNvPr id="8" name="Footer Placeholder 7"/>
          <p:cNvSpPr>
            <a:spLocks noGrp="1"/>
          </p:cNvSpPr>
          <p:nvPr>
            <p:ph type="ftr" sz="quarter" idx="11"/>
          </p:nvPr>
        </p:nvSpPr>
        <p:spPr/>
        <p:txBody>
          <a:bodyPr/>
          <a:lstStyle/>
          <a:p>
            <a:endParaRPr lang="es-CO"/>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1802876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ED44C502-43A8-49D5-97CE-80049A599F29}" type="datetimeFigureOut">
              <a:rPr lang="es-CO" smtClean="0"/>
              <a:t>29/06/2023</a:t>
            </a:fld>
            <a:endParaRPr lang="es-CO"/>
          </a:p>
        </p:txBody>
      </p:sp>
      <p:sp>
        <p:nvSpPr>
          <p:cNvPr id="4" name="Footer Placeholder 3"/>
          <p:cNvSpPr>
            <a:spLocks noGrp="1"/>
          </p:cNvSpPr>
          <p:nvPr>
            <p:ph type="ftr" sz="quarter" idx="11"/>
          </p:nvPr>
        </p:nvSpPr>
        <p:spPr/>
        <p:txBody>
          <a:bodyPr/>
          <a:lstStyle/>
          <a:p>
            <a:endParaRPr lang="es-CO"/>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464538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44C502-43A8-49D5-97CE-80049A599F29}" type="datetimeFigureOut">
              <a:rPr lang="es-CO" smtClean="0"/>
              <a:t>29/06/2023</a:t>
            </a:fld>
            <a:endParaRPr lang="es-CO"/>
          </a:p>
        </p:txBody>
      </p:sp>
      <p:sp>
        <p:nvSpPr>
          <p:cNvPr id="3" name="Footer Placeholder 2"/>
          <p:cNvSpPr>
            <a:spLocks noGrp="1"/>
          </p:cNvSpPr>
          <p:nvPr>
            <p:ph type="ftr" sz="quarter" idx="11"/>
          </p:nvPr>
        </p:nvSpPr>
        <p:spPr/>
        <p:txBody>
          <a:bodyPr/>
          <a:lstStyle/>
          <a:p>
            <a:endParaRPr lang="es-CO"/>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1533849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D44C502-43A8-49D5-97CE-80049A599F29}" type="datetimeFigureOut">
              <a:rPr lang="es-CO" smtClean="0"/>
              <a:t>29/06/2023</a:t>
            </a:fld>
            <a:endParaRPr lang="es-CO"/>
          </a:p>
        </p:txBody>
      </p:sp>
      <p:sp>
        <p:nvSpPr>
          <p:cNvPr id="6" name="Footer Placeholder 5"/>
          <p:cNvSpPr>
            <a:spLocks noGrp="1"/>
          </p:cNvSpPr>
          <p:nvPr>
            <p:ph type="ftr" sz="quarter" idx="11"/>
          </p:nvPr>
        </p:nvSpPr>
        <p:spPr/>
        <p:txBody>
          <a:bodyPr/>
          <a:lstStyle/>
          <a:p>
            <a:endParaRPr lang="es-CO"/>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360359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ED44C502-43A8-49D5-97CE-80049A599F29}" type="datetimeFigureOut">
              <a:rPr lang="es-CO" smtClean="0"/>
              <a:t>29/06/2023</a:t>
            </a:fld>
            <a:endParaRPr lang="es-CO"/>
          </a:p>
        </p:txBody>
      </p:sp>
      <p:sp>
        <p:nvSpPr>
          <p:cNvPr id="6" name="Footer Placeholder 5"/>
          <p:cNvSpPr>
            <a:spLocks noGrp="1"/>
          </p:cNvSpPr>
          <p:nvPr>
            <p:ph type="ftr" sz="quarter" idx="11"/>
          </p:nvPr>
        </p:nvSpPr>
        <p:spPr/>
        <p:txBody>
          <a:bodyPr/>
          <a:lstStyle/>
          <a:p>
            <a:endParaRPr lang="es-CO"/>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4E466F0B-910D-4473-8642-7FC4D6FEC581}" type="slidenum">
              <a:rPr lang="es-CO" smtClean="0"/>
              <a:t>‹Nº›</a:t>
            </a:fld>
            <a:endParaRPr lang="es-CO"/>
          </a:p>
        </p:txBody>
      </p:sp>
    </p:spTree>
    <p:extLst>
      <p:ext uri="{BB962C8B-B14F-4D97-AF65-F5344CB8AC3E}">
        <p14:creationId xmlns:p14="http://schemas.microsoft.com/office/powerpoint/2010/main" val="26308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ED44C502-43A8-49D5-97CE-80049A599F29}" type="datetimeFigureOut">
              <a:rPr lang="es-CO" smtClean="0"/>
              <a:t>29/06/2023</a:t>
            </a:fld>
            <a:endParaRPr lang="es-CO"/>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4E466F0B-910D-4473-8642-7FC4D6FEC581}" type="slidenum">
              <a:rPr lang="es-CO" smtClean="0"/>
              <a:t>‹Nº›</a:t>
            </a:fld>
            <a:endParaRPr lang="es-CO"/>
          </a:p>
        </p:txBody>
      </p:sp>
    </p:spTree>
    <p:extLst>
      <p:ext uri="{BB962C8B-B14F-4D97-AF65-F5344CB8AC3E}">
        <p14:creationId xmlns:p14="http://schemas.microsoft.com/office/powerpoint/2010/main" val="2598154493"/>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EA0239C0-B49A-3D0C-7A2F-4646E843FEE3}"/>
              </a:ext>
            </a:extLst>
          </p:cNvPr>
          <p:cNvSpPr txBox="1"/>
          <p:nvPr/>
        </p:nvSpPr>
        <p:spPr>
          <a:xfrm>
            <a:off x="219456" y="224525"/>
            <a:ext cx="11972544" cy="2800767"/>
          </a:xfrm>
          <a:prstGeom prst="rect">
            <a:avLst/>
          </a:prstGeom>
          <a:noFill/>
        </p:spPr>
        <p:txBody>
          <a:bodyPr wrap="square">
            <a:spAutoFit/>
          </a:bodyPr>
          <a:lstStyle/>
          <a:p>
            <a:pPr algn="ctr"/>
            <a:r>
              <a:rPr lang="es-ES" sz="4400" b="1" dirty="0">
                <a:solidFill>
                  <a:schemeClr val="accent1">
                    <a:lumMod val="50000"/>
                  </a:schemeClr>
                </a:solidFill>
              </a:rPr>
              <a:t>VARIACIÓN DE LA COBERTURA VEGETAL Y SU RELACIÓN CON LA RESPUESTA HIDROLÓGICA EN ALGUNAS LUGARES DE LOS ANDES COLOMBIANOS</a:t>
            </a:r>
            <a:endParaRPr lang="es-CO" sz="4400" b="1" dirty="0">
              <a:solidFill>
                <a:schemeClr val="accent1">
                  <a:lumMod val="50000"/>
                </a:schemeClr>
              </a:solidFill>
            </a:endParaRPr>
          </a:p>
        </p:txBody>
      </p:sp>
      <p:sp>
        <p:nvSpPr>
          <p:cNvPr id="9" name="CuadroTexto 8">
            <a:extLst>
              <a:ext uri="{FF2B5EF4-FFF2-40B4-BE49-F238E27FC236}">
                <a16:creationId xmlns:a16="http://schemas.microsoft.com/office/drawing/2014/main" id="{99118A43-CB95-99E4-ABB5-D0F8A6BBF72F}"/>
              </a:ext>
            </a:extLst>
          </p:cNvPr>
          <p:cNvSpPr txBox="1"/>
          <p:nvPr/>
        </p:nvSpPr>
        <p:spPr>
          <a:xfrm>
            <a:off x="734341" y="3180266"/>
            <a:ext cx="7996428" cy="2862322"/>
          </a:xfrm>
          <a:prstGeom prst="rect">
            <a:avLst/>
          </a:prstGeom>
          <a:noFill/>
        </p:spPr>
        <p:txBody>
          <a:bodyPr wrap="square">
            <a:spAutoFit/>
          </a:bodyPr>
          <a:lstStyle/>
          <a:p>
            <a:r>
              <a:rPr lang="es-ES" dirty="0"/>
              <a:t>María Camila Moreno</a:t>
            </a:r>
          </a:p>
          <a:p>
            <a:r>
              <a:rPr lang="es-ES" dirty="0"/>
              <a:t>Maestría en Ingeniería – Recursos Hidráulicos</a:t>
            </a:r>
          </a:p>
          <a:p>
            <a:endParaRPr lang="es-ES" dirty="0"/>
          </a:p>
          <a:p>
            <a:r>
              <a:rPr lang="es-ES" dirty="0"/>
              <a:t>Profesor</a:t>
            </a:r>
          </a:p>
          <a:p>
            <a:r>
              <a:rPr lang="es-ES" dirty="0"/>
              <a:t>Edier Aristizábal</a:t>
            </a:r>
          </a:p>
          <a:p>
            <a:endParaRPr lang="es-ES" dirty="0"/>
          </a:p>
          <a:p>
            <a:endParaRPr lang="es-ES" dirty="0"/>
          </a:p>
          <a:p>
            <a:r>
              <a:rPr lang="es-ES" dirty="0"/>
              <a:t>Análisis Geoespacial</a:t>
            </a:r>
          </a:p>
          <a:p>
            <a:r>
              <a:rPr lang="es-ES" dirty="0"/>
              <a:t>Universidad Nacional de Colombia</a:t>
            </a:r>
          </a:p>
          <a:p>
            <a:r>
              <a:rPr lang="es-ES" dirty="0"/>
              <a:t>Junio 2023</a:t>
            </a:r>
            <a:endParaRPr lang="es-CO" dirty="0"/>
          </a:p>
        </p:txBody>
      </p:sp>
    </p:spTree>
    <p:extLst>
      <p:ext uri="{BB962C8B-B14F-4D97-AF65-F5344CB8AC3E}">
        <p14:creationId xmlns:p14="http://schemas.microsoft.com/office/powerpoint/2010/main" val="36388644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368CD3-3375-6222-BCC1-F177B010E95D}"/>
              </a:ext>
            </a:extLst>
          </p:cNvPr>
          <p:cNvSpPr>
            <a:spLocks noGrp="1"/>
          </p:cNvSpPr>
          <p:nvPr>
            <p:ph type="title"/>
          </p:nvPr>
        </p:nvSpPr>
        <p:spPr/>
        <p:txBody>
          <a:bodyPr/>
          <a:lstStyle/>
          <a:p>
            <a:endParaRPr lang="es-CO"/>
          </a:p>
        </p:txBody>
      </p:sp>
      <p:pic>
        <p:nvPicPr>
          <p:cNvPr id="9" name="Marcador de contenido 8">
            <a:extLst>
              <a:ext uri="{FF2B5EF4-FFF2-40B4-BE49-F238E27FC236}">
                <a16:creationId xmlns:a16="http://schemas.microsoft.com/office/drawing/2014/main" id="{61D6E6E7-6578-3D57-867F-373985D7BB18}"/>
              </a:ext>
            </a:extLst>
          </p:cNvPr>
          <p:cNvPicPr>
            <a:picLocks noGrp="1" noChangeAspect="1"/>
          </p:cNvPicPr>
          <p:nvPr>
            <p:ph idx="1"/>
          </p:nvPr>
        </p:nvPicPr>
        <p:blipFill>
          <a:blip r:embed="rId2"/>
          <a:stretch>
            <a:fillRect/>
          </a:stretch>
        </p:blipFill>
        <p:spPr>
          <a:xfrm>
            <a:off x="1587481" y="3429000"/>
            <a:ext cx="4051319" cy="3326286"/>
          </a:xfrm>
        </p:spPr>
      </p:pic>
      <p:pic>
        <p:nvPicPr>
          <p:cNvPr id="5" name="Imagen 4">
            <a:extLst>
              <a:ext uri="{FF2B5EF4-FFF2-40B4-BE49-F238E27FC236}">
                <a16:creationId xmlns:a16="http://schemas.microsoft.com/office/drawing/2014/main" id="{CD13D41F-1610-9FC9-078B-B335509C7872}"/>
              </a:ext>
            </a:extLst>
          </p:cNvPr>
          <p:cNvPicPr>
            <a:picLocks noChangeAspect="1"/>
          </p:cNvPicPr>
          <p:nvPr/>
        </p:nvPicPr>
        <p:blipFill>
          <a:blip r:embed="rId3"/>
          <a:stretch>
            <a:fillRect/>
          </a:stretch>
        </p:blipFill>
        <p:spPr>
          <a:xfrm>
            <a:off x="1587481" y="102714"/>
            <a:ext cx="4051319" cy="3146591"/>
          </a:xfrm>
          <a:prstGeom prst="rect">
            <a:avLst/>
          </a:prstGeom>
        </p:spPr>
      </p:pic>
      <p:pic>
        <p:nvPicPr>
          <p:cNvPr id="7" name="Imagen 6">
            <a:extLst>
              <a:ext uri="{FF2B5EF4-FFF2-40B4-BE49-F238E27FC236}">
                <a16:creationId xmlns:a16="http://schemas.microsoft.com/office/drawing/2014/main" id="{35AEFF85-717F-1EE1-35AC-B527603C6D1B}"/>
              </a:ext>
            </a:extLst>
          </p:cNvPr>
          <p:cNvPicPr>
            <a:picLocks noChangeAspect="1"/>
          </p:cNvPicPr>
          <p:nvPr/>
        </p:nvPicPr>
        <p:blipFill>
          <a:blip r:embed="rId4"/>
          <a:stretch>
            <a:fillRect/>
          </a:stretch>
        </p:blipFill>
        <p:spPr>
          <a:xfrm>
            <a:off x="6825343" y="103606"/>
            <a:ext cx="4124980" cy="3145929"/>
          </a:xfrm>
          <a:prstGeom prst="rect">
            <a:avLst/>
          </a:prstGeom>
        </p:spPr>
      </p:pic>
      <p:pic>
        <p:nvPicPr>
          <p:cNvPr id="11" name="Imagen 10">
            <a:extLst>
              <a:ext uri="{FF2B5EF4-FFF2-40B4-BE49-F238E27FC236}">
                <a16:creationId xmlns:a16="http://schemas.microsoft.com/office/drawing/2014/main" id="{0E7FE38B-7B4A-5C99-2929-97B6C5A01781}"/>
              </a:ext>
            </a:extLst>
          </p:cNvPr>
          <p:cNvPicPr>
            <a:picLocks noChangeAspect="1"/>
          </p:cNvPicPr>
          <p:nvPr/>
        </p:nvPicPr>
        <p:blipFill>
          <a:blip r:embed="rId5"/>
          <a:stretch>
            <a:fillRect/>
          </a:stretch>
        </p:blipFill>
        <p:spPr>
          <a:xfrm>
            <a:off x="6553202" y="3429000"/>
            <a:ext cx="4397121" cy="3358319"/>
          </a:xfrm>
          <a:prstGeom prst="rect">
            <a:avLst/>
          </a:prstGeom>
        </p:spPr>
      </p:pic>
    </p:spTree>
    <p:extLst>
      <p:ext uri="{BB962C8B-B14F-4D97-AF65-F5344CB8AC3E}">
        <p14:creationId xmlns:p14="http://schemas.microsoft.com/office/powerpoint/2010/main" val="140368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A6C168B-B2B1-1249-461E-3CFEA5A9837E}"/>
              </a:ext>
            </a:extLst>
          </p:cNvPr>
          <p:cNvPicPr>
            <a:picLocks noChangeAspect="1"/>
          </p:cNvPicPr>
          <p:nvPr/>
        </p:nvPicPr>
        <p:blipFill rotWithShape="1">
          <a:blip r:embed="rId2"/>
          <a:srcRect t="2585"/>
          <a:stretch/>
        </p:blipFill>
        <p:spPr>
          <a:xfrm>
            <a:off x="4220033" y="98444"/>
            <a:ext cx="4063324" cy="3031532"/>
          </a:xfrm>
          <a:prstGeom prst="rect">
            <a:avLst/>
          </a:prstGeom>
        </p:spPr>
      </p:pic>
      <p:pic>
        <p:nvPicPr>
          <p:cNvPr id="9" name="Imagen 8">
            <a:extLst>
              <a:ext uri="{FF2B5EF4-FFF2-40B4-BE49-F238E27FC236}">
                <a16:creationId xmlns:a16="http://schemas.microsoft.com/office/drawing/2014/main" id="{F2294336-7D92-12BF-3C1F-87BB78B9B30B}"/>
              </a:ext>
            </a:extLst>
          </p:cNvPr>
          <p:cNvPicPr>
            <a:picLocks noChangeAspect="1"/>
          </p:cNvPicPr>
          <p:nvPr/>
        </p:nvPicPr>
        <p:blipFill>
          <a:blip r:embed="rId3"/>
          <a:stretch>
            <a:fillRect/>
          </a:stretch>
        </p:blipFill>
        <p:spPr>
          <a:xfrm>
            <a:off x="180682" y="3275963"/>
            <a:ext cx="4039351" cy="3201924"/>
          </a:xfrm>
          <a:prstGeom prst="rect">
            <a:avLst/>
          </a:prstGeom>
        </p:spPr>
      </p:pic>
      <p:pic>
        <p:nvPicPr>
          <p:cNvPr id="11" name="Imagen 10">
            <a:extLst>
              <a:ext uri="{FF2B5EF4-FFF2-40B4-BE49-F238E27FC236}">
                <a16:creationId xmlns:a16="http://schemas.microsoft.com/office/drawing/2014/main" id="{50B6A198-5E76-4618-1A2F-7FA7113852BC}"/>
              </a:ext>
            </a:extLst>
          </p:cNvPr>
          <p:cNvPicPr>
            <a:picLocks noChangeAspect="1"/>
          </p:cNvPicPr>
          <p:nvPr/>
        </p:nvPicPr>
        <p:blipFill>
          <a:blip r:embed="rId4"/>
          <a:stretch>
            <a:fillRect/>
          </a:stretch>
        </p:blipFill>
        <p:spPr>
          <a:xfrm>
            <a:off x="4302012" y="3314825"/>
            <a:ext cx="4139524" cy="3124200"/>
          </a:xfrm>
          <a:prstGeom prst="rect">
            <a:avLst/>
          </a:prstGeom>
        </p:spPr>
      </p:pic>
      <p:pic>
        <p:nvPicPr>
          <p:cNvPr id="12" name="Imagen 11">
            <a:extLst>
              <a:ext uri="{FF2B5EF4-FFF2-40B4-BE49-F238E27FC236}">
                <a16:creationId xmlns:a16="http://schemas.microsoft.com/office/drawing/2014/main" id="{CFE6DE3B-8835-003C-83AF-D9DEDE4BA0F6}"/>
              </a:ext>
            </a:extLst>
          </p:cNvPr>
          <p:cNvPicPr>
            <a:picLocks noChangeAspect="1"/>
          </p:cNvPicPr>
          <p:nvPr/>
        </p:nvPicPr>
        <p:blipFill>
          <a:blip r:embed="rId5"/>
          <a:stretch>
            <a:fillRect/>
          </a:stretch>
        </p:blipFill>
        <p:spPr>
          <a:xfrm>
            <a:off x="180682" y="100001"/>
            <a:ext cx="3962743" cy="3029975"/>
          </a:xfrm>
          <a:prstGeom prst="rect">
            <a:avLst/>
          </a:prstGeom>
        </p:spPr>
      </p:pic>
      <p:pic>
        <p:nvPicPr>
          <p:cNvPr id="13" name="Imagen 12">
            <a:extLst>
              <a:ext uri="{FF2B5EF4-FFF2-40B4-BE49-F238E27FC236}">
                <a16:creationId xmlns:a16="http://schemas.microsoft.com/office/drawing/2014/main" id="{59F5D2A8-5115-DCA0-4B51-CBBBDF0A4735}"/>
              </a:ext>
            </a:extLst>
          </p:cNvPr>
          <p:cNvPicPr>
            <a:picLocks noChangeAspect="1"/>
          </p:cNvPicPr>
          <p:nvPr/>
        </p:nvPicPr>
        <p:blipFill>
          <a:blip r:embed="rId6"/>
          <a:stretch>
            <a:fillRect/>
          </a:stretch>
        </p:blipFill>
        <p:spPr>
          <a:xfrm>
            <a:off x="8283357" y="1866899"/>
            <a:ext cx="3712786" cy="2895851"/>
          </a:xfrm>
          <a:prstGeom prst="rect">
            <a:avLst/>
          </a:prstGeom>
        </p:spPr>
      </p:pic>
    </p:spTree>
    <p:extLst>
      <p:ext uri="{BB962C8B-B14F-4D97-AF65-F5344CB8AC3E}">
        <p14:creationId xmlns:p14="http://schemas.microsoft.com/office/powerpoint/2010/main" val="7231248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2BBF92-B8B0-35B0-4FC9-1A4CB1F47284}"/>
              </a:ext>
            </a:extLst>
          </p:cNvPr>
          <p:cNvSpPr>
            <a:spLocks noGrp="1"/>
          </p:cNvSpPr>
          <p:nvPr>
            <p:ph type="title"/>
          </p:nvPr>
        </p:nvSpPr>
        <p:spPr/>
        <p:txBody>
          <a:bodyPr/>
          <a:lstStyle/>
          <a:p>
            <a:endParaRPr lang="es-CO"/>
          </a:p>
        </p:txBody>
      </p:sp>
      <p:pic>
        <p:nvPicPr>
          <p:cNvPr id="5" name="Imagen 4">
            <a:extLst>
              <a:ext uri="{FF2B5EF4-FFF2-40B4-BE49-F238E27FC236}">
                <a16:creationId xmlns:a16="http://schemas.microsoft.com/office/drawing/2014/main" id="{095AB3FE-1994-7FEF-E91E-558DB2A6DB16}"/>
              </a:ext>
            </a:extLst>
          </p:cNvPr>
          <p:cNvPicPr>
            <a:picLocks noChangeAspect="1"/>
          </p:cNvPicPr>
          <p:nvPr/>
        </p:nvPicPr>
        <p:blipFill>
          <a:blip r:embed="rId2"/>
          <a:stretch>
            <a:fillRect/>
          </a:stretch>
        </p:blipFill>
        <p:spPr>
          <a:xfrm>
            <a:off x="1625031" y="114145"/>
            <a:ext cx="4012332" cy="3031826"/>
          </a:xfrm>
          <a:prstGeom prst="rect">
            <a:avLst/>
          </a:prstGeom>
        </p:spPr>
      </p:pic>
      <p:pic>
        <p:nvPicPr>
          <p:cNvPr id="7" name="Imagen 6">
            <a:extLst>
              <a:ext uri="{FF2B5EF4-FFF2-40B4-BE49-F238E27FC236}">
                <a16:creationId xmlns:a16="http://schemas.microsoft.com/office/drawing/2014/main" id="{DD952691-FCF7-9FFA-62D6-33F33C30A7B5}"/>
              </a:ext>
            </a:extLst>
          </p:cNvPr>
          <p:cNvPicPr>
            <a:picLocks noChangeAspect="1"/>
          </p:cNvPicPr>
          <p:nvPr/>
        </p:nvPicPr>
        <p:blipFill>
          <a:blip r:embed="rId3"/>
          <a:stretch>
            <a:fillRect/>
          </a:stretch>
        </p:blipFill>
        <p:spPr>
          <a:xfrm>
            <a:off x="6409837" y="184902"/>
            <a:ext cx="3834858" cy="2890312"/>
          </a:xfrm>
          <a:prstGeom prst="rect">
            <a:avLst/>
          </a:prstGeom>
        </p:spPr>
      </p:pic>
      <p:pic>
        <p:nvPicPr>
          <p:cNvPr id="12" name="Imagen 11">
            <a:extLst>
              <a:ext uri="{FF2B5EF4-FFF2-40B4-BE49-F238E27FC236}">
                <a16:creationId xmlns:a16="http://schemas.microsoft.com/office/drawing/2014/main" id="{C7F743B1-A8C1-F967-1423-37291847B250}"/>
              </a:ext>
            </a:extLst>
          </p:cNvPr>
          <p:cNvPicPr>
            <a:picLocks noChangeAspect="1"/>
          </p:cNvPicPr>
          <p:nvPr/>
        </p:nvPicPr>
        <p:blipFill>
          <a:blip r:embed="rId4"/>
          <a:stretch>
            <a:fillRect/>
          </a:stretch>
        </p:blipFill>
        <p:spPr>
          <a:xfrm>
            <a:off x="4263675" y="3655936"/>
            <a:ext cx="3968840" cy="3029975"/>
          </a:xfrm>
          <a:prstGeom prst="rect">
            <a:avLst/>
          </a:prstGeom>
        </p:spPr>
      </p:pic>
    </p:spTree>
    <p:extLst>
      <p:ext uri="{BB962C8B-B14F-4D97-AF65-F5344CB8AC3E}">
        <p14:creationId xmlns:p14="http://schemas.microsoft.com/office/powerpoint/2010/main" val="3907575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72BDE-9ABE-F5A0-569A-B7FEB3304528}"/>
              </a:ext>
            </a:extLst>
          </p:cNvPr>
          <p:cNvSpPr>
            <a:spLocks noGrp="1"/>
          </p:cNvSpPr>
          <p:nvPr>
            <p:ph type="title"/>
          </p:nvPr>
        </p:nvSpPr>
        <p:spPr/>
        <p:txBody>
          <a:bodyPr/>
          <a:lstStyle/>
          <a:p>
            <a:r>
              <a:rPr lang="es-CO" dirty="0" err="1">
                <a:solidFill>
                  <a:schemeClr val="accent1"/>
                </a:solidFill>
                <a:latin typeface="+mn-lt"/>
              </a:rPr>
              <a:t>scatter</a:t>
            </a:r>
            <a:endParaRPr lang="es-CO" dirty="0">
              <a:solidFill>
                <a:schemeClr val="accent1"/>
              </a:solidFill>
              <a:latin typeface="+mn-lt"/>
            </a:endParaRPr>
          </a:p>
        </p:txBody>
      </p:sp>
      <p:pic>
        <p:nvPicPr>
          <p:cNvPr id="5" name="Imagen 4">
            <a:extLst>
              <a:ext uri="{FF2B5EF4-FFF2-40B4-BE49-F238E27FC236}">
                <a16:creationId xmlns:a16="http://schemas.microsoft.com/office/drawing/2014/main" id="{F7209D5A-48FE-08B2-42FE-89F07ED1B0AC}"/>
              </a:ext>
            </a:extLst>
          </p:cNvPr>
          <p:cNvPicPr>
            <a:picLocks noChangeAspect="1"/>
          </p:cNvPicPr>
          <p:nvPr/>
        </p:nvPicPr>
        <p:blipFill>
          <a:blip r:embed="rId2"/>
          <a:stretch>
            <a:fillRect/>
          </a:stretch>
        </p:blipFill>
        <p:spPr>
          <a:xfrm>
            <a:off x="2019127" y="1378918"/>
            <a:ext cx="4343776" cy="3497883"/>
          </a:xfrm>
          <a:prstGeom prst="rect">
            <a:avLst/>
          </a:prstGeom>
        </p:spPr>
      </p:pic>
      <p:pic>
        <p:nvPicPr>
          <p:cNvPr id="7" name="Imagen 6">
            <a:extLst>
              <a:ext uri="{FF2B5EF4-FFF2-40B4-BE49-F238E27FC236}">
                <a16:creationId xmlns:a16="http://schemas.microsoft.com/office/drawing/2014/main" id="{6611FDF0-9948-0BB7-F144-EDD11F31962C}"/>
              </a:ext>
            </a:extLst>
          </p:cNvPr>
          <p:cNvPicPr>
            <a:picLocks noChangeAspect="1"/>
          </p:cNvPicPr>
          <p:nvPr/>
        </p:nvPicPr>
        <p:blipFill>
          <a:blip r:embed="rId3"/>
          <a:stretch>
            <a:fillRect/>
          </a:stretch>
        </p:blipFill>
        <p:spPr>
          <a:xfrm>
            <a:off x="6362903" y="1363677"/>
            <a:ext cx="4793395" cy="3513124"/>
          </a:xfrm>
          <a:prstGeom prst="rect">
            <a:avLst/>
          </a:prstGeom>
        </p:spPr>
      </p:pic>
    </p:spTree>
    <p:extLst>
      <p:ext uri="{BB962C8B-B14F-4D97-AF65-F5344CB8AC3E}">
        <p14:creationId xmlns:p14="http://schemas.microsoft.com/office/powerpoint/2010/main" val="2456172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72BDE-9ABE-F5A0-569A-B7FEB3304528}"/>
              </a:ext>
            </a:extLst>
          </p:cNvPr>
          <p:cNvSpPr>
            <a:spLocks noGrp="1"/>
          </p:cNvSpPr>
          <p:nvPr>
            <p:ph type="title"/>
          </p:nvPr>
        </p:nvSpPr>
        <p:spPr/>
        <p:txBody>
          <a:bodyPr/>
          <a:lstStyle/>
          <a:p>
            <a:r>
              <a:rPr lang="es-CO" dirty="0" err="1">
                <a:solidFill>
                  <a:schemeClr val="accent1"/>
                </a:solidFill>
                <a:latin typeface="+mn-lt"/>
              </a:rPr>
              <a:t>scatter</a:t>
            </a:r>
            <a:endParaRPr lang="es-CO" dirty="0">
              <a:solidFill>
                <a:schemeClr val="accent1"/>
              </a:solidFill>
              <a:latin typeface="+mn-lt"/>
            </a:endParaRPr>
          </a:p>
        </p:txBody>
      </p:sp>
      <p:pic>
        <p:nvPicPr>
          <p:cNvPr id="4" name="Imagen 3">
            <a:extLst>
              <a:ext uri="{FF2B5EF4-FFF2-40B4-BE49-F238E27FC236}">
                <a16:creationId xmlns:a16="http://schemas.microsoft.com/office/drawing/2014/main" id="{2D642A89-5405-DCF6-943B-353940E74FB4}"/>
              </a:ext>
            </a:extLst>
          </p:cNvPr>
          <p:cNvPicPr>
            <a:picLocks noChangeAspect="1"/>
          </p:cNvPicPr>
          <p:nvPr/>
        </p:nvPicPr>
        <p:blipFill>
          <a:blip r:embed="rId2"/>
          <a:stretch>
            <a:fillRect/>
          </a:stretch>
        </p:blipFill>
        <p:spPr>
          <a:xfrm>
            <a:off x="1504744" y="1364768"/>
            <a:ext cx="4569796" cy="3348746"/>
          </a:xfrm>
          <a:prstGeom prst="rect">
            <a:avLst/>
          </a:prstGeom>
        </p:spPr>
      </p:pic>
      <p:pic>
        <p:nvPicPr>
          <p:cNvPr id="6" name="Imagen 5">
            <a:extLst>
              <a:ext uri="{FF2B5EF4-FFF2-40B4-BE49-F238E27FC236}">
                <a16:creationId xmlns:a16="http://schemas.microsoft.com/office/drawing/2014/main" id="{0782E22B-C069-8A60-283D-AC552168849B}"/>
              </a:ext>
            </a:extLst>
          </p:cNvPr>
          <p:cNvPicPr>
            <a:picLocks noChangeAspect="1"/>
          </p:cNvPicPr>
          <p:nvPr/>
        </p:nvPicPr>
        <p:blipFill>
          <a:blip r:embed="rId3"/>
          <a:stretch>
            <a:fillRect/>
          </a:stretch>
        </p:blipFill>
        <p:spPr>
          <a:xfrm>
            <a:off x="6856010" y="1364769"/>
            <a:ext cx="4479682" cy="3348746"/>
          </a:xfrm>
          <a:prstGeom prst="rect">
            <a:avLst/>
          </a:prstGeom>
        </p:spPr>
      </p:pic>
    </p:spTree>
    <p:extLst>
      <p:ext uri="{BB962C8B-B14F-4D97-AF65-F5344CB8AC3E}">
        <p14:creationId xmlns:p14="http://schemas.microsoft.com/office/powerpoint/2010/main" val="3189645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72BDE-9ABE-F5A0-569A-B7FEB3304528}"/>
              </a:ext>
            </a:extLst>
          </p:cNvPr>
          <p:cNvSpPr>
            <a:spLocks noGrp="1"/>
          </p:cNvSpPr>
          <p:nvPr>
            <p:ph type="title"/>
          </p:nvPr>
        </p:nvSpPr>
        <p:spPr/>
        <p:txBody>
          <a:bodyPr/>
          <a:lstStyle/>
          <a:p>
            <a:r>
              <a:rPr lang="es-CO" dirty="0" err="1">
                <a:solidFill>
                  <a:schemeClr val="accent1"/>
                </a:solidFill>
                <a:latin typeface="+mn-lt"/>
              </a:rPr>
              <a:t>scatter</a:t>
            </a:r>
            <a:endParaRPr lang="es-CO" dirty="0">
              <a:solidFill>
                <a:schemeClr val="accent1"/>
              </a:solidFill>
              <a:latin typeface="+mn-lt"/>
            </a:endParaRPr>
          </a:p>
        </p:txBody>
      </p:sp>
      <p:pic>
        <p:nvPicPr>
          <p:cNvPr id="4" name="Imagen 3">
            <a:extLst>
              <a:ext uri="{FF2B5EF4-FFF2-40B4-BE49-F238E27FC236}">
                <a16:creationId xmlns:a16="http://schemas.microsoft.com/office/drawing/2014/main" id="{CDCE735C-E670-BB43-A635-3A812999A1C4}"/>
              </a:ext>
            </a:extLst>
          </p:cNvPr>
          <p:cNvPicPr>
            <a:picLocks noChangeAspect="1"/>
          </p:cNvPicPr>
          <p:nvPr/>
        </p:nvPicPr>
        <p:blipFill>
          <a:blip r:embed="rId2"/>
          <a:stretch>
            <a:fillRect/>
          </a:stretch>
        </p:blipFill>
        <p:spPr>
          <a:xfrm>
            <a:off x="1575504" y="1699110"/>
            <a:ext cx="4686706" cy="3459780"/>
          </a:xfrm>
          <a:prstGeom prst="rect">
            <a:avLst/>
          </a:prstGeom>
        </p:spPr>
      </p:pic>
      <p:pic>
        <p:nvPicPr>
          <p:cNvPr id="8" name="Imagen 7">
            <a:extLst>
              <a:ext uri="{FF2B5EF4-FFF2-40B4-BE49-F238E27FC236}">
                <a16:creationId xmlns:a16="http://schemas.microsoft.com/office/drawing/2014/main" id="{62A8F1EF-4F69-2B34-2F1F-228EC0C83F2A}"/>
              </a:ext>
            </a:extLst>
          </p:cNvPr>
          <p:cNvPicPr>
            <a:picLocks noChangeAspect="1"/>
          </p:cNvPicPr>
          <p:nvPr/>
        </p:nvPicPr>
        <p:blipFill>
          <a:blip r:embed="rId3"/>
          <a:stretch>
            <a:fillRect/>
          </a:stretch>
        </p:blipFill>
        <p:spPr>
          <a:xfrm>
            <a:off x="6559538" y="1699110"/>
            <a:ext cx="4450466" cy="3459780"/>
          </a:xfrm>
          <a:prstGeom prst="rect">
            <a:avLst/>
          </a:prstGeom>
        </p:spPr>
      </p:pic>
    </p:spTree>
    <p:extLst>
      <p:ext uri="{BB962C8B-B14F-4D97-AF65-F5344CB8AC3E}">
        <p14:creationId xmlns:p14="http://schemas.microsoft.com/office/powerpoint/2010/main" val="28722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684EEA6B-2F2E-9E6D-6F08-257658E0A163}"/>
              </a:ext>
            </a:extLst>
          </p:cNvPr>
          <p:cNvSpPr txBox="1"/>
          <p:nvPr/>
        </p:nvSpPr>
        <p:spPr>
          <a:xfrm>
            <a:off x="1023345" y="35834"/>
            <a:ext cx="5781472" cy="769441"/>
          </a:xfrm>
          <a:prstGeom prst="rect">
            <a:avLst/>
          </a:prstGeom>
          <a:noFill/>
        </p:spPr>
        <p:txBody>
          <a:bodyPr wrap="square">
            <a:spAutoFit/>
          </a:bodyPr>
          <a:lstStyle/>
          <a:p>
            <a:pPr algn="ctr"/>
            <a:r>
              <a:rPr lang="es-CO" sz="4400" b="1" dirty="0">
                <a:solidFill>
                  <a:schemeClr val="accent1">
                    <a:lumMod val="50000"/>
                  </a:schemeClr>
                </a:solidFill>
              </a:rPr>
              <a:t>Ubicación</a:t>
            </a:r>
          </a:p>
        </p:txBody>
      </p:sp>
      <p:pic>
        <p:nvPicPr>
          <p:cNvPr id="3" name="Imagen 2" descr="Mapa&#10;&#10;Descripción generada automáticamente">
            <a:extLst>
              <a:ext uri="{FF2B5EF4-FFF2-40B4-BE49-F238E27FC236}">
                <a16:creationId xmlns:a16="http://schemas.microsoft.com/office/drawing/2014/main" id="{12C5ACAB-D6A2-5126-9E1D-AD03757D1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7531" y="550485"/>
            <a:ext cx="4071124" cy="5757030"/>
          </a:xfrm>
          <a:prstGeom prst="rect">
            <a:avLst/>
          </a:prstGeom>
        </p:spPr>
      </p:pic>
      <p:sp>
        <p:nvSpPr>
          <p:cNvPr id="6" name="CuadroTexto 5">
            <a:extLst>
              <a:ext uri="{FF2B5EF4-FFF2-40B4-BE49-F238E27FC236}">
                <a16:creationId xmlns:a16="http://schemas.microsoft.com/office/drawing/2014/main" id="{3EAFD399-08B8-F882-7AA9-AF91C70D8F13}"/>
              </a:ext>
            </a:extLst>
          </p:cNvPr>
          <p:cNvSpPr txBox="1"/>
          <p:nvPr/>
        </p:nvSpPr>
        <p:spPr>
          <a:xfrm>
            <a:off x="1432455" y="820587"/>
            <a:ext cx="5665076" cy="5632311"/>
          </a:xfrm>
          <a:prstGeom prst="rect">
            <a:avLst/>
          </a:prstGeom>
          <a:noFill/>
        </p:spPr>
        <p:txBody>
          <a:bodyPr wrap="square">
            <a:spAutoFit/>
          </a:bodyPr>
          <a:lstStyle/>
          <a:p>
            <a:r>
              <a:rPr lang="es-ES" dirty="0"/>
              <a:t>En los Andes colombianos, el cambio climático amenaza la biodiversidad de esta región tropical, la deforestación causada por el crecimiento de la población ha modificado la cobertura del suelo, volviendo cada vez más frágil estos ecosistemas (</a:t>
            </a:r>
            <a:r>
              <a:rPr lang="es-ES" dirty="0" err="1"/>
              <a:t>Buytaert</a:t>
            </a:r>
            <a:r>
              <a:rPr lang="es-ES" dirty="0"/>
              <a:t> et al, 2020). La región de los Andes concentra alrededor del 70 por ciento de la población colombiana, con una variedad de pisos térmicos y ecosistemas, los cuales están relacionados directamente con el clima de la región. Factores como el cambio climático, la variabilidad hidrológica, la alteración de la cobertura vegetal, la falta de planificación de las urbes, los asentamientos cercanos al cauce de los ríos, el incremento de eventos hidrometeorológicos extremos, aumentan el riesgo por inundación en la región Andina, generando pérdidas humanas, ecosistémicas y económicas (Arias et al, 2021; Sedano Cruz et al, 2013).</a:t>
            </a:r>
            <a:endParaRPr lang="es-CO" dirty="0"/>
          </a:p>
        </p:txBody>
      </p:sp>
    </p:spTree>
    <p:extLst>
      <p:ext uri="{BB962C8B-B14F-4D97-AF65-F5344CB8AC3E}">
        <p14:creationId xmlns:p14="http://schemas.microsoft.com/office/powerpoint/2010/main" val="644867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02861A4D-F922-F5B2-C998-FBF3BE3D2053}"/>
              </a:ext>
            </a:extLst>
          </p:cNvPr>
          <p:cNvPicPr>
            <a:picLocks noChangeAspect="1"/>
          </p:cNvPicPr>
          <p:nvPr/>
        </p:nvPicPr>
        <p:blipFill>
          <a:blip r:embed="rId2"/>
          <a:stretch>
            <a:fillRect/>
          </a:stretch>
        </p:blipFill>
        <p:spPr>
          <a:xfrm>
            <a:off x="6885010" y="318173"/>
            <a:ext cx="4476674" cy="3110827"/>
          </a:xfrm>
          <a:prstGeom prst="rect">
            <a:avLst/>
          </a:prstGeom>
        </p:spPr>
      </p:pic>
      <p:sp>
        <p:nvSpPr>
          <p:cNvPr id="3" name="CuadroTexto 2">
            <a:extLst>
              <a:ext uri="{FF2B5EF4-FFF2-40B4-BE49-F238E27FC236}">
                <a16:creationId xmlns:a16="http://schemas.microsoft.com/office/drawing/2014/main" id="{8AFB68DF-152F-3376-DAA5-C771F79C0F07}"/>
              </a:ext>
            </a:extLst>
          </p:cNvPr>
          <p:cNvSpPr txBox="1"/>
          <p:nvPr/>
        </p:nvSpPr>
        <p:spPr>
          <a:xfrm>
            <a:off x="1650124" y="101741"/>
            <a:ext cx="6096000" cy="584775"/>
          </a:xfrm>
          <a:prstGeom prst="rect">
            <a:avLst/>
          </a:prstGeom>
          <a:noFill/>
        </p:spPr>
        <p:txBody>
          <a:bodyPr wrap="square">
            <a:spAutoFit/>
          </a:bodyPr>
          <a:lstStyle/>
          <a:p>
            <a:r>
              <a:rPr lang="es-CO" sz="3200" b="1" dirty="0">
                <a:solidFill>
                  <a:schemeClr val="accent1"/>
                </a:solidFill>
              </a:rPr>
              <a:t>Fuentes de datos</a:t>
            </a:r>
          </a:p>
        </p:txBody>
      </p:sp>
      <p:sp>
        <p:nvSpPr>
          <p:cNvPr id="6" name="CuadroTexto 5">
            <a:extLst>
              <a:ext uri="{FF2B5EF4-FFF2-40B4-BE49-F238E27FC236}">
                <a16:creationId xmlns:a16="http://schemas.microsoft.com/office/drawing/2014/main" id="{CEF9800D-CD3E-E25C-5870-C546B1082071}"/>
              </a:ext>
            </a:extLst>
          </p:cNvPr>
          <p:cNvSpPr txBox="1"/>
          <p:nvPr/>
        </p:nvSpPr>
        <p:spPr>
          <a:xfrm>
            <a:off x="1650124" y="927225"/>
            <a:ext cx="4288221" cy="2585323"/>
          </a:xfrm>
          <a:prstGeom prst="rect">
            <a:avLst/>
          </a:prstGeom>
          <a:noFill/>
        </p:spPr>
        <p:txBody>
          <a:bodyPr wrap="square">
            <a:spAutoFit/>
          </a:bodyPr>
          <a:lstStyle/>
          <a:p>
            <a:r>
              <a:rPr lang="es-CO" sz="18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Imágenes de satélite</a:t>
            </a:r>
            <a:endParaRPr lang="es-CO"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s-ES" dirty="0"/>
          </a:p>
          <a:p>
            <a:r>
              <a:rPr lang="es-ES" dirty="0"/>
              <a:t>Para el índice de vegetación se utilizó el satélite Landsat 8, con datos disponibles desde el 18 del 03 del 2013 hasta 20 del 05 del 2023, con una resolución de 30 metros, para el análisis se utilizan las imágenes des el año 2013 hasta el 2022.</a:t>
            </a:r>
            <a:endParaRPr lang="es-CO" dirty="0"/>
          </a:p>
        </p:txBody>
      </p:sp>
      <p:sp>
        <p:nvSpPr>
          <p:cNvPr id="8" name="CuadroTexto 7">
            <a:extLst>
              <a:ext uri="{FF2B5EF4-FFF2-40B4-BE49-F238E27FC236}">
                <a16:creationId xmlns:a16="http://schemas.microsoft.com/office/drawing/2014/main" id="{56F5F22D-912A-EC1F-2CEA-2BA88CB28E27}"/>
              </a:ext>
            </a:extLst>
          </p:cNvPr>
          <p:cNvSpPr txBox="1"/>
          <p:nvPr/>
        </p:nvSpPr>
        <p:spPr>
          <a:xfrm>
            <a:off x="1492469" y="4176449"/>
            <a:ext cx="5392541" cy="1754326"/>
          </a:xfrm>
          <a:prstGeom prst="rect">
            <a:avLst/>
          </a:prstGeom>
          <a:noFill/>
        </p:spPr>
        <p:txBody>
          <a:bodyPr wrap="square">
            <a:spAutoFit/>
          </a:bodyPr>
          <a:lstStyle/>
          <a:p>
            <a:r>
              <a:rPr lang="es-CO" sz="1800" b="1"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Datos hidrológicos</a:t>
            </a:r>
            <a:endParaRPr lang="es-ES" dirty="0"/>
          </a:p>
          <a:p>
            <a:r>
              <a:rPr lang="es-ES" dirty="0"/>
              <a:t>Para realizar el análisis, fue necesario obtener series de caudales de algunas estaciones ubicadas en la región Andina de Colombia. Los cuales se encuentran publicados por el IDEAM. </a:t>
            </a:r>
            <a:endParaRPr lang="es-CO" dirty="0"/>
          </a:p>
        </p:txBody>
      </p:sp>
      <p:pic>
        <p:nvPicPr>
          <p:cNvPr id="10" name="Imagen 9">
            <a:extLst>
              <a:ext uri="{FF2B5EF4-FFF2-40B4-BE49-F238E27FC236}">
                <a16:creationId xmlns:a16="http://schemas.microsoft.com/office/drawing/2014/main" id="{7FAD2DB0-1AA5-E19C-D1F4-5375DAC67007}"/>
              </a:ext>
            </a:extLst>
          </p:cNvPr>
          <p:cNvPicPr>
            <a:picLocks noChangeAspect="1"/>
          </p:cNvPicPr>
          <p:nvPr/>
        </p:nvPicPr>
        <p:blipFill>
          <a:blip r:embed="rId3"/>
          <a:stretch>
            <a:fillRect/>
          </a:stretch>
        </p:blipFill>
        <p:spPr>
          <a:xfrm>
            <a:off x="7181117" y="3876662"/>
            <a:ext cx="4037836" cy="2054113"/>
          </a:xfrm>
          <a:prstGeom prst="rect">
            <a:avLst/>
          </a:prstGeom>
        </p:spPr>
      </p:pic>
    </p:spTree>
    <p:extLst>
      <p:ext uri="{BB962C8B-B14F-4D97-AF65-F5344CB8AC3E}">
        <p14:creationId xmlns:p14="http://schemas.microsoft.com/office/powerpoint/2010/main" val="2893244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88A0CD94-36FB-94EA-2FF5-3AE84B111D3F}"/>
              </a:ext>
            </a:extLst>
          </p:cNvPr>
          <p:cNvPicPr>
            <a:picLocks noChangeAspect="1"/>
          </p:cNvPicPr>
          <p:nvPr/>
        </p:nvPicPr>
        <p:blipFill>
          <a:blip r:embed="rId2"/>
          <a:stretch>
            <a:fillRect/>
          </a:stretch>
        </p:blipFill>
        <p:spPr>
          <a:xfrm>
            <a:off x="6724215" y="4657330"/>
            <a:ext cx="4858185" cy="1978894"/>
          </a:xfrm>
          <a:prstGeom prst="rect">
            <a:avLst/>
          </a:prstGeom>
        </p:spPr>
      </p:pic>
      <p:pic>
        <p:nvPicPr>
          <p:cNvPr id="5" name="Imagen 4">
            <a:extLst>
              <a:ext uri="{FF2B5EF4-FFF2-40B4-BE49-F238E27FC236}">
                <a16:creationId xmlns:a16="http://schemas.microsoft.com/office/drawing/2014/main" id="{A59E6621-650E-82D3-A67A-3E14FE4FD298}"/>
              </a:ext>
            </a:extLst>
          </p:cNvPr>
          <p:cNvPicPr>
            <a:picLocks noChangeAspect="1"/>
          </p:cNvPicPr>
          <p:nvPr/>
        </p:nvPicPr>
        <p:blipFill>
          <a:blip r:embed="rId3"/>
          <a:stretch>
            <a:fillRect/>
          </a:stretch>
        </p:blipFill>
        <p:spPr>
          <a:xfrm>
            <a:off x="6724215" y="1632419"/>
            <a:ext cx="4942268" cy="2286000"/>
          </a:xfrm>
          <a:prstGeom prst="rect">
            <a:avLst/>
          </a:prstGeom>
        </p:spPr>
      </p:pic>
      <p:sp>
        <p:nvSpPr>
          <p:cNvPr id="7" name="CuadroTexto 6">
            <a:extLst>
              <a:ext uri="{FF2B5EF4-FFF2-40B4-BE49-F238E27FC236}">
                <a16:creationId xmlns:a16="http://schemas.microsoft.com/office/drawing/2014/main" id="{3FA95D15-D594-E18E-72CD-D9E3D9B65D10}"/>
              </a:ext>
            </a:extLst>
          </p:cNvPr>
          <p:cNvSpPr txBox="1"/>
          <p:nvPr/>
        </p:nvSpPr>
        <p:spPr>
          <a:xfrm>
            <a:off x="6724215" y="4036364"/>
            <a:ext cx="5392730" cy="646331"/>
          </a:xfrm>
          <a:prstGeom prst="rect">
            <a:avLst/>
          </a:prstGeom>
          <a:noFill/>
        </p:spPr>
        <p:txBody>
          <a:bodyPr wrap="square">
            <a:spAutoFit/>
          </a:bodyPr>
          <a:lstStyle/>
          <a:p>
            <a:r>
              <a:rPr lang="es-CO" dirty="0"/>
              <a:t>Se utiliza las bandas Roja (Banda 4) e Infrarrojo Cercano (Banda 5) de Landsat 8</a:t>
            </a:r>
          </a:p>
        </p:txBody>
      </p:sp>
      <p:sp>
        <p:nvSpPr>
          <p:cNvPr id="3" name="CuadroTexto 2">
            <a:extLst>
              <a:ext uri="{FF2B5EF4-FFF2-40B4-BE49-F238E27FC236}">
                <a16:creationId xmlns:a16="http://schemas.microsoft.com/office/drawing/2014/main" id="{387EB9E0-ECDD-85DE-81AD-3E5B96BFFCEA}"/>
              </a:ext>
            </a:extLst>
          </p:cNvPr>
          <p:cNvSpPr txBox="1"/>
          <p:nvPr/>
        </p:nvSpPr>
        <p:spPr>
          <a:xfrm>
            <a:off x="2154620" y="140672"/>
            <a:ext cx="6096000" cy="517514"/>
          </a:xfrm>
          <a:prstGeom prst="rect">
            <a:avLst/>
          </a:prstGeom>
          <a:noFill/>
        </p:spPr>
        <p:txBody>
          <a:bodyPr wrap="square">
            <a:spAutoFit/>
          </a:bodyPr>
          <a:lstStyle/>
          <a:p>
            <a:pPr lvl="2">
              <a:lnSpc>
                <a:spcPct val="107000"/>
              </a:lnSpc>
              <a:spcAft>
                <a:spcPts val="800"/>
              </a:spcAft>
            </a:pPr>
            <a:r>
              <a:rPr lang="es-CO" sz="2800" b="1" kern="100" dirty="0">
                <a:solidFill>
                  <a:schemeClr val="accent1"/>
                </a:solidFill>
                <a:effectLst/>
                <a:latin typeface="+mj-lt"/>
                <a:ea typeface="Calibri" panose="020F0502020204030204" pitchFamily="34" charset="0"/>
                <a:cs typeface="Times New Roman" panose="02020603050405020304" pitchFamily="18" charset="0"/>
              </a:rPr>
              <a:t>Índices de vegetación</a:t>
            </a:r>
            <a:endParaRPr lang="es-CO" sz="2800" kern="100" dirty="0">
              <a:solidFill>
                <a:schemeClr val="accent1"/>
              </a:solidFill>
              <a:effectLst/>
              <a:latin typeface="+mj-lt"/>
              <a:ea typeface="Calibri" panose="020F0502020204030204" pitchFamily="34" charset="0"/>
              <a:cs typeface="Times New Roman" panose="02020603050405020304" pitchFamily="18" charset="0"/>
            </a:endParaRPr>
          </a:p>
        </p:txBody>
      </p:sp>
      <p:sp>
        <p:nvSpPr>
          <p:cNvPr id="8" name="CuadroTexto 7">
            <a:extLst>
              <a:ext uri="{FF2B5EF4-FFF2-40B4-BE49-F238E27FC236}">
                <a16:creationId xmlns:a16="http://schemas.microsoft.com/office/drawing/2014/main" id="{ACC8615B-1777-A0EB-E983-A3C507D2119B}"/>
              </a:ext>
            </a:extLst>
          </p:cNvPr>
          <p:cNvSpPr txBox="1"/>
          <p:nvPr/>
        </p:nvSpPr>
        <p:spPr>
          <a:xfrm>
            <a:off x="872359" y="1263087"/>
            <a:ext cx="6096000" cy="369332"/>
          </a:xfrm>
          <a:prstGeom prst="rect">
            <a:avLst/>
          </a:prstGeom>
          <a:noFill/>
        </p:spPr>
        <p:txBody>
          <a:bodyPr wrap="square">
            <a:spAutoFit/>
          </a:bodyPr>
          <a:lstStyle/>
          <a:p>
            <a:r>
              <a:rPr lang="es-CO" b="1" dirty="0"/>
              <a:t>Mediante la herramienta Google </a:t>
            </a:r>
            <a:r>
              <a:rPr lang="es-CO" b="1" dirty="0" err="1"/>
              <a:t>Earth</a:t>
            </a:r>
            <a:r>
              <a:rPr lang="es-CO" b="1" dirty="0"/>
              <a:t> </a:t>
            </a:r>
            <a:r>
              <a:rPr lang="es-CO" b="1" dirty="0" err="1"/>
              <a:t>Engine</a:t>
            </a:r>
            <a:endParaRPr lang="es-CO" b="1" dirty="0"/>
          </a:p>
        </p:txBody>
      </p:sp>
      <p:pic>
        <p:nvPicPr>
          <p:cNvPr id="9" name="Imagen 8">
            <a:extLst>
              <a:ext uri="{FF2B5EF4-FFF2-40B4-BE49-F238E27FC236}">
                <a16:creationId xmlns:a16="http://schemas.microsoft.com/office/drawing/2014/main" id="{3DEB6B2F-ED20-B8E7-A94A-22497E6947F2}"/>
              </a:ext>
            </a:extLst>
          </p:cNvPr>
          <p:cNvPicPr>
            <a:picLocks noChangeAspect="1"/>
          </p:cNvPicPr>
          <p:nvPr/>
        </p:nvPicPr>
        <p:blipFill>
          <a:blip r:embed="rId4"/>
          <a:stretch>
            <a:fillRect/>
          </a:stretch>
        </p:blipFill>
        <p:spPr>
          <a:xfrm>
            <a:off x="794701" y="2248518"/>
            <a:ext cx="5394969" cy="2507407"/>
          </a:xfrm>
          <a:prstGeom prst="rect">
            <a:avLst/>
          </a:prstGeom>
        </p:spPr>
      </p:pic>
    </p:spTree>
    <p:extLst>
      <p:ext uri="{BB962C8B-B14F-4D97-AF65-F5344CB8AC3E}">
        <p14:creationId xmlns:p14="http://schemas.microsoft.com/office/powerpoint/2010/main" val="889323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Marcador de contenido 8" descr="Gráfico de dispersión&#10;&#10;Descripción generada automáticamente">
            <a:extLst>
              <a:ext uri="{FF2B5EF4-FFF2-40B4-BE49-F238E27FC236}">
                <a16:creationId xmlns:a16="http://schemas.microsoft.com/office/drawing/2014/main" id="{3FDD8763-BDC3-777A-9266-EF81B780225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59566"/>
          <a:stretch/>
        </p:blipFill>
        <p:spPr>
          <a:xfrm>
            <a:off x="3083284" y="0"/>
            <a:ext cx="3531476" cy="4562650"/>
          </a:xfrm>
        </p:spPr>
      </p:pic>
      <p:sp>
        <p:nvSpPr>
          <p:cNvPr id="7" name="CuadroTexto 6">
            <a:extLst>
              <a:ext uri="{FF2B5EF4-FFF2-40B4-BE49-F238E27FC236}">
                <a16:creationId xmlns:a16="http://schemas.microsoft.com/office/drawing/2014/main" id="{79B8FC52-013F-8C26-634D-E09E127E954A}"/>
              </a:ext>
            </a:extLst>
          </p:cNvPr>
          <p:cNvSpPr txBox="1"/>
          <p:nvPr/>
        </p:nvSpPr>
        <p:spPr>
          <a:xfrm>
            <a:off x="-777766" y="74664"/>
            <a:ext cx="6096000" cy="365678"/>
          </a:xfrm>
          <a:prstGeom prst="rect">
            <a:avLst/>
          </a:prstGeom>
          <a:noFill/>
        </p:spPr>
        <p:txBody>
          <a:bodyPr wrap="square">
            <a:spAutoFit/>
          </a:bodyPr>
          <a:lstStyle/>
          <a:p>
            <a:pPr lvl="2">
              <a:lnSpc>
                <a:spcPct val="107000"/>
              </a:lnSpc>
              <a:spcAft>
                <a:spcPts val="800"/>
              </a:spcAft>
            </a:pPr>
            <a:r>
              <a:rPr lang="es-CO" sz="1800" b="1" kern="100" dirty="0">
                <a:solidFill>
                  <a:schemeClr val="accent1"/>
                </a:solidFill>
                <a:effectLst/>
                <a:latin typeface="+mj-lt"/>
                <a:ea typeface="Calibri" panose="020F0502020204030204" pitchFamily="34" charset="0"/>
                <a:cs typeface="Times New Roman" panose="02020603050405020304" pitchFamily="18" charset="0"/>
              </a:rPr>
              <a:t>Índices de vegetación</a:t>
            </a:r>
            <a:endParaRPr lang="es-CO" sz="1800" kern="100" dirty="0">
              <a:solidFill>
                <a:schemeClr val="accent1"/>
              </a:solidFill>
              <a:effectLst/>
              <a:latin typeface="+mj-lt"/>
              <a:ea typeface="Calibri" panose="020F0502020204030204" pitchFamily="34" charset="0"/>
              <a:cs typeface="Times New Roman" panose="02020603050405020304" pitchFamily="18" charset="0"/>
            </a:endParaRPr>
          </a:p>
        </p:txBody>
      </p:sp>
      <p:pic>
        <p:nvPicPr>
          <p:cNvPr id="13" name="Imagen 12" descr="Gráfico de dispersión&#10;&#10;Descripción generada automáticamente">
            <a:extLst>
              <a:ext uri="{FF2B5EF4-FFF2-40B4-BE49-F238E27FC236}">
                <a16:creationId xmlns:a16="http://schemas.microsoft.com/office/drawing/2014/main" id="{55A4EAC8-CD59-1887-4488-227BD2E6B454}"/>
              </a:ext>
            </a:extLst>
          </p:cNvPr>
          <p:cNvPicPr>
            <a:picLocks noChangeAspect="1"/>
          </p:cNvPicPr>
          <p:nvPr/>
        </p:nvPicPr>
        <p:blipFill rotWithShape="1">
          <a:blip r:embed="rId3">
            <a:extLst>
              <a:ext uri="{28A0092B-C50C-407E-A947-70E740481C1C}">
                <a14:useLocalDpi xmlns:a14="http://schemas.microsoft.com/office/drawing/2010/main" val="0"/>
              </a:ext>
            </a:extLst>
          </a:blip>
          <a:srcRect t="39876" r="-882" b="-1"/>
          <a:stretch/>
        </p:blipFill>
        <p:spPr>
          <a:xfrm>
            <a:off x="6936827" y="74664"/>
            <a:ext cx="3531476" cy="6725534"/>
          </a:xfrm>
          <a:prstGeom prst="rect">
            <a:avLst/>
          </a:prstGeom>
        </p:spPr>
      </p:pic>
    </p:spTree>
    <p:extLst>
      <p:ext uri="{BB962C8B-B14F-4D97-AF65-F5344CB8AC3E}">
        <p14:creationId xmlns:p14="http://schemas.microsoft.com/office/powerpoint/2010/main" val="2093052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Mapa&#10;&#10;Descripción generada automáticamente">
            <a:extLst>
              <a:ext uri="{FF2B5EF4-FFF2-40B4-BE49-F238E27FC236}">
                <a16:creationId xmlns:a16="http://schemas.microsoft.com/office/drawing/2014/main" id="{484BBE2E-C075-6C9B-0D0F-CBFFF5F8E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388" y="278342"/>
            <a:ext cx="4071124" cy="5757030"/>
          </a:xfrm>
          <a:prstGeom prst="rect">
            <a:avLst/>
          </a:prstGeom>
        </p:spPr>
      </p:pic>
      <p:pic>
        <p:nvPicPr>
          <p:cNvPr id="6" name="Imagen 5">
            <a:extLst>
              <a:ext uri="{FF2B5EF4-FFF2-40B4-BE49-F238E27FC236}">
                <a16:creationId xmlns:a16="http://schemas.microsoft.com/office/drawing/2014/main" id="{340650E2-3F83-F4A4-6BF0-49F618D11D08}"/>
              </a:ext>
            </a:extLst>
          </p:cNvPr>
          <p:cNvPicPr>
            <a:picLocks noChangeAspect="1"/>
          </p:cNvPicPr>
          <p:nvPr/>
        </p:nvPicPr>
        <p:blipFill>
          <a:blip r:embed="rId3"/>
          <a:stretch>
            <a:fillRect/>
          </a:stretch>
        </p:blipFill>
        <p:spPr>
          <a:xfrm>
            <a:off x="7365114" y="421040"/>
            <a:ext cx="3688400" cy="5471634"/>
          </a:xfrm>
          <a:prstGeom prst="rect">
            <a:avLst/>
          </a:prstGeom>
        </p:spPr>
      </p:pic>
      <p:pic>
        <p:nvPicPr>
          <p:cNvPr id="8" name="Imagen 7">
            <a:extLst>
              <a:ext uri="{FF2B5EF4-FFF2-40B4-BE49-F238E27FC236}">
                <a16:creationId xmlns:a16="http://schemas.microsoft.com/office/drawing/2014/main" id="{2724B7F8-D02D-0B38-976C-1BC5E9202B61}"/>
              </a:ext>
            </a:extLst>
          </p:cNvPr>
          <p:cNvPicPr>
            <a:picLocks noChangeAspect="1"/>
          </p:cNvPicPr>
          <p:nvPr/>
        </p:nvPicPr>
        <p:blipFill>
          <a:blip r:embed="rId4"/>
          <a:stretch>
            <a:fillRect/>
          </a:stretch>
        </p:blipFill>
        <p:spPr>
          <a:xfrm>
            <a:off x="5966449" y="1992505"/>
            <a:ext cx="259102" cy="2872989"/>
          </a:xfrm>
          <a:prstGeom prst="rect">
            <a:avLst/>
          </a:prstGeom>
        </p:spPr>
      </p:pic>
    </p:spTree>
    <p:extLst>
      <p:ext uri="{BB962C8B-B14F-4D97-AF65-F5344CB8AC3E}">
        <p14:creationId xmlns:p14="http://schemas.microsoft.com/office/powerpoint/2010/main" val="3691680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CCF27E9-0DB1-C675-1437-F2519F27FFAB}"/>
              </a:ext>
            </a:extLst>
          </p:cNvPr>
          <p:cNvPicPr>
            <a:picLocks noChangeAspect="1"/>
          </p:cNvPicPr>
          <p:nvPr/>
        </p:nvPicPr>
        <p:blipFill>
          <a:blip r:embed="rId2"/>
          <a:stretch>
            <a:fillRect/>
          </a:stretch>
        </p:blipFill>
        <p:spPr>
          <a:xfrm>
            <a:off x="2011326" y="262615"/>
            <a:ext cx="8169348" cy="6332769"/>
          </a:xfrm>
          <a:prstGeom prst="rect">
            <a:avLst/>
          </a:prstGeom>
        </p:spPr>
      </p:pic>
      <p:pic>
        <p:nvPicPr>
          <p:cNvPr id="7" name="Imagen 6">
            <a:extLst>
              <a:ext uri="{FF2B5EF4-FFF2-40B4-BE49-F238E27FC236}">
                <a16:creationId xmlns:a16="http://schemas.microsoft.com/office/drawing/2014/main" id="{1574F75E-1C5B-C103-E74D-8787BB73D551}"/>
              </a:ext>
            </a:extLst>
          </p:cNvPr>
          <p:cNvPicPr>
            <a:picLocks noChangeAspect="1"/>
          </p:cNvPicPr>
          <p:nvPr/>
        </p:nvPicPr>
        <p:blipFill>
          <a:blip r:embed="rId3"/>
          <a:stretch>
            <a:fillRect/>
          </a:stretch>
        </p:blipFill>
        <p:spPr>
          <a:xfrm>
            <a:off x="12355188" y="0"/>
            <a:ext cx="5252673" cy="6332769"/>
          </a:xfrm>
          <a:prstGeom prst="rect">
            <a:avLst/>
          </a:prstGeom>
        </p:spPr>
      </p:pic>
    </p:spTree>
    <p:extLst>
      <p:ext uri="{BB962C8B-B14F-4D97-AF65-F5344CB8AC3E}">
        <p14:creationId xmlns:p14="http://schemas.microsoft.com/office/powerpoint/2010/main" val="1687361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F685C7-EB2F-5B12-38F1-92E280527589}"/>
              </a:ext>
            </a:extLst>
          </p:cNvPr>
          <p:cNvSpPr>
            <a:spLocks noGrp="1"/>
          </p:cNvSpPr>
          <p:nvPr>
            <p:ph type="title"/>
          </p:nvPr>
        </p:nvSpPr>
        <p:spPr>
          <a:xfrm>
            <a:off x="1591440" y="566057"/>
            <a:ext cx="3601046" cy="616861"/>
          </a:xfrm>
        </p:spPr>
        <p:txBody>
          <a:bodyPr>
            <a:normAutofit fontScale="90000"/>
          </a:bodyPr>
          <a:lstStyle/>
          <a:p>
            <a:r>
              <a:rPr lang="es-CO" sz="2800" b="1" kern="100" dirty="0">
                <a:solidFill>
                  <a:schemeClr val="accent1"/>
                </a:solidFill>
                <a:effectLst/>
                <a:latin typeface="+mn-lt"/>
                <a:ea typeface="Calibri" panose="020F0502020204030204" pitchFamily="34" charset="0"/>
                <a:cs typeface="Times New Roman" panose="02020603050405020304" pitchFamily="18" charset="0"/>
              </a:rPr>
              <a:t>Cálculos del caudal</a:t>
            </a:r>
            <a:br>
              <a:rPr lang="es-CO" sz="2800" kern="100" dirty="0">
                <a:solidFill>
                  <a:schemeClr val="accent1"/>
                </a:solidFill>
                <a:effectLst/>
                <a:latin typeface="+mn-lt"/>
                <a:ea typeface="Calibri" panose="020F0502020204030204" pitchFamily="34" charset="0"/>
                <a:cs typeface="Times New Roman" panose="02020603050405020304" pitchFamily="18" charset="0"/>
              </a:rPr>
            </a:br>
            <a:endParaRPr lang="es-CO" sz="2800" dirty="0">
              <a:solidFill>
                <a:schemeClr val="accent1"/>
              </a:solidFill>
              <a:latin typeface="+mn-lt"/>
            </a:endParaRPr>
          </a:p>
        </p:txBody>
      </p:sp>
      <p:sp>
        <p:nvSpPr>
          <p:cNvPr id="5" name="CuadroTexto 4">
            <a:extLst>
              <a:ext uri="{FF2B5EF4-FFF2-40B4-BE49-F238E27FC236}">
                <a16:creationId xmlns:a16="http://schemas.microsoft.com/office/drawing/2014/main" id="{33B6CA66-33AC-46A5-ABAA-334AADFDAF78}"/>
              </a:ext>
            </a:extLst>
          </p:cNvPr>
          <p:cNvSpPr txBox="1"/>
          <p:nvPr/>
        </p:nvSpPr>
        <p:spPr>
          <a:xfrm>
            <a:off x="631372" y="1326331"/>
            <a:ext cx="6096000" cy="2585323"/>
          </a:xfrm>
          <a:prstGeom prst="rect">
            <a:avLst/>
          </a:prstGeom>
          <a:noFill/>
        </p:spPr>
        <p:txBody>
          <a:bodyPr wrap="square">
            <a:spAutoFit/>
          </a:bodyPr>
          <a:lstStyle/>
          <a:p>
            <a:r>
              <a:rPr lang="es-ES" dirty="0"/>
              <a:t>Para realizar el análisis, fue necesario obtener series de caudales de las estaciones: Barrancabermeja, </a:t>
            </a:r>
            <a:r>
              <a:rPr lang="es-ES" dirty="0" err="1"/>
              <a:t>Coltepunto</a:t>
            </a:r>
            <a:r>
              <a:rPr lang="es-ES" dirty="0"/>
              <a:t>, Mascota, </a:t>
            </a:r>
            <a:r>
              <a:rPr lang="es-ES" dirty="0" err="1"/>
              <a:t>Pailania</a:t>
            </a:r>
            <a:r>
              <a:rPr lang="es-ES" dirty="0"/>
              <a:t>, Peñas Blancas, San Miguel, Sonsón y el Valle de la región Andina de Colombia. Los cuales se encuentran publicados por el IDEAM.</a:t>
            </a:r>
          </a:p>
          <a:p>
            <a:endParaRPr lang="es-ES" dirty="0"/>
          </a:p>
          <a:p>
            <a:endParaRPr lang="es-ES" dirty="0"/>
          </a:p>
          <a:p>
            <a:endParaRPr lang="es-CO" dirty="0"/>
          </a:p>
        </p:txBody>
      </p:sp>
      <p:pic>
        <p:nvPicPr>
          <p:cNvPr id="7" name="Imagen 6" descr="Mapa&#10;&#10;Descripción generada automáticamente">
            <a:extLst>
              <a:ext uri="{FF2B5EF4-FFF2-40B4-BE49-F238E27FC236}">
                <a16:creationId xmlns:a16="http://schemas.microsoft.com/office/drawing/2014/main" id="{8932F032-515A-D55D-D999-C5B545ED9E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1929" y="446315"/>
            <a:ext cx="4449585" cy="6292216"/>
          </a:xfrm>
          <a:prstGeom prst="rect">
            <a:avLst/>
          </a:prstGeom>
        </p:spPr>
      </p:pic>
    </p:spTree>
    <p:extLst>
      <p:ext uri="{BB962C8B-B14F-4D97-AF65-F5344CB8AC3E}">
        <p14:creationId xmlns:p14="http://schemas.microsoft.com/office/powerpoint/2010/main" val="1008472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B8CC0618-A30B-66AC-4731-DB1B6543B432}"/>
              </a:ext>
            </a:extLst>
          </p:cNvPr>
          <p:cNvSpPr txBox="1"/>
          <p:nvPr/>
        </p:nvSpPr>
        <p:spPr>
          <a:xfrm>
            <a:off x="1458686" y="267091"/>
            <a:ext cx="6096000" cy="369332"/>
          </a:xfrm>
          <a:prstGeom prst="rect">
            <a:avLst/>
          </a:prstGeom>
          <a:noFill/>
        </p:spPr>
        <p:txBody>
          <a:bodyPr wrap="square">
            <a:spAutoFit/>
          </a:bodyPr>
          <a:lstStyle/>
          <a:p>
            <a:r>
              <a:rPr lang="es-CO" sz="1800" b="1" kern="100" dirty="0">
                <a:solidFill>
                  <a:schemeClr val="accent1"/>
                </a:solidFill>
                <a:effectLst/>
                <a:latin typeface="+mn-lt"/>
                <a:ea typeface="Calibri" panose="020F0502020204030204" pitchFamily="34" charset="0"/>
                <a:cs typeface="Times New Roman" panose="02020603050405020304" pitchFamily="18" charset="0"/>
              </a:rPr>
              <a:t>Cálculos del caudal</a:t>
            </a:r>
            <a:endParaRPr lang="es-CO" dirty="0"/>
          </a:p>
        </p:txBody>
      </p:sp>
      <p:pic>
        <p:nvPicPr>
          <p:cNvPr id="19" name="Imagen 18">
            <a:extLst>
              <a:ext uri="{FF2B5EF4-FFF2-40B4-BE49-F238E27FC236}">
                <a16:creationId xmlns:a16="http://schemas.microsoft.com/office/drawing/2014/main" id="{A6BF2784-6D3F-D15C-1949-5700C998476D}"/>
              </a:ext>
            </a:extLst>
          </p:cNvPr>
          <p:cNvPicPr>
            <a:picLocks noChangeAspect="1"/>
          </p:cNvPicPr>
          <p:nvPr/>
        </p:nvPicPr>
        <p:blipFill>
          <a:blip r:embed="rId2"/>
          <a:stretch>
            <a:fillRect/>
          </a:stretch>
        </p:blipFill>
        <p:spPr>
          <a:xfrm>
            <a:off x="2105446" y="598662"/>
            <a:ext cx="3990554" cy="2996123"/>
          </a:xfrm>
          <a:prstGeom prst="rect">
            <a:avLst/>
          </a:prstGeom>
        </p:spPr>
      </p:pic>
      <p:pic>
        <p:nvPicPr>
          <p:cNvPr id="21" name="Imagen 20">
            <a:extLst>
              <a:ext uri="{FF2B5EF4-FFF2-40B4-BE49-F238E27FC236}">
                <a16:creationId xmlns:a16="http://schemas.microsoft.com/office/drawing/2014/main" id="{6A24F763-D9D4-49D3-665A-ED98E04EE468}"/>
              </a:ext>
            </a:extLst>
          </p:cNvPr>
          <p:cNvPicPr>
            <a:picLocks noChangeAspect="1"/>
          </p:cNvPicPr>
          <p:nvPr/>
        </p:nvPicPr>
        <p:blipFill>
          <a:blip r:embed="rId3"/>
          <a:stretch>
            <a:fillRect/>
          </a:stretch>
        </p:blipFill>
        <p:spPr>
          <a:xfrm>
            <a:off x="7156419" y="636423"/>
            <a:ext cx="3892579" cy="2955439"/>
          </a:xfrm>
          <a:prstGeom prst="rect">
            <a:avLst/>
          </a:prstGeom>
        </p:spPr>
      </p:pic>
      <p:pic>
        <p:nvPicPr>
          <p:cNvPr id="23" name="Imagen 22">
            <a:extLst>
              <a:ext uri="{FF2B5EF4-FFF2-40B4-BE49-F238E27FC236}">
                <a16:creationId xmlns:a16="http://schemas.microsoft.com/office/drawing/2014/main" id="{E6BB9DEE-364E-10DD-BAED-92BACBE17EFA}"/>
              </a:ext>
            </a:extLst>
          </p:cNvPr>
          <p:cNvPicPr>
            <a:picLocks noChangeAspect="1"/>
          </p:cNvPicPr>
          <p:nvPr/>
        </p:nvPicPr>
        <p:blipFill>
          <a:blip r:embed="rId4"/>
          <a:stretch>
            <a:fillRect/>
          </a:stretch>
        </p:blipFill>
        <p:spPr>
          <a:xfrm>
            <a:off x="2105445" y="3719268"/>
            <a:ext cx="4180492" cy="3138731"/>
          </a:xfrm>
          <a:prstGeom prst="rect">
            <a:avLst/>
          </a:prstGeom>
        </p:spPr>
      </p:pic>
      <p:pic>
        <p:nvPicPr>
          <p:cNvPr id="27" name="Imagen 26">
            <a:extLst>
              <a:ext uri="{FF2B5EF4-FFF2-40B4-BE49-F238E27FC236}">
                <a16:creationId xmlns:a16="http://schemas.microsoft.com/office/drawing/2014/main" id="{477B1D38-79DC-8DE3-1BE5-54F8E9861796}"/>
              </a:ext>
            </a:extLst>
          </p:cNvPr>
          <p:cNvPicPr>
            <a:picLocks noChangeAspect="1"/>
          </p:cNvPicPr>
          <p:nvPr/>
        </p:nvPicPr>
        <p:blipFill>
          <a:blip r:embed="rId5"/>
          <a:stretch>
            <a:fillRect/>
          </a:stretch>
        </p:blipFill>
        <p:spPr>
          <a:xfrm>
            <a:off x="7047562" y="3632546"/>
            <a:ext cx="4001437" cy="3169571"/>
          </a:xfrm>
          <a:prstGeom prst="rect">
            <a:avLst/>
          </a:prstGeom>
        </p:spPr>
      </p:pic>
    </p:spTree>
    <p:extLst>
      <p:ext uri="{BB962C8B-B14F-4D97-AF65-F5344CB8AC3E}">
        <p14:creationId xmlns:p14="http://schemas.microsoft.com/office/powerpoint/2010/main" val="4279964512"/>
      </p:ext>
    </p:extLst>
  </p:cSld>
  <p:clrMapOvr>
    <a:masterClrMapping/>
  </p:clrMapOvr>
</p:sld>
</file>

<file path=ppt/theme/theme1.xml><?xml version="1.0" encoding="utf-8"?>
<a:theme xmlns:a="http://schemas.openxmlformats.org/drawingml/2006/main" name="Espiral">
  <a:themeElements>
    <a:clrScheme name="Espiral">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1013</TotalTime>
  <Words>375</Words>
  <Application>Microsoft Office PowerPoint</Application>
  <PresentationFormat>Panorámica</PresentationFormat>
  <Paragraphs>30</Paragraphs>
  <Slides>15</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15</vt:i4>
      </vt:variant>
    </vt:vector>
  </HeadingPairs>
  <TitlesOfParts>
    <vt:vector size="20" baseType="lpstr">
      <vt:lpstr>Arial</vt:lpstr>
      <vt:lpstr>Calibri</vt:lpstr>
      <vt:lpstr>Century Gothic</vt:lpstr>
      <vt:lpstr>Wingdings 3</vt:lpstr>
      <vt:lpstr>Espiral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Cálculos del caudal </vt:lpstr>
      <vt:lpstr>Presentación de PowerPoint</vt:lpstr>
      <vt:lpstr>Presentación de PowerPoint</vt:lpstr>
      <vt:lpstr>Presentación de PowerPoint</vt:lpstr>
      <vt:lpstr>Presentación de PowerPoint</vt:lpstr>
      <vt:lpstr>scatter</vt:lpstr>
      <vt:lpstr>scatter</vt:lpstr>
      <vt:lpstr>scatter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Maria Camila Moreno Uribe</dc:creator>
  <cp:lastModifiedBy>Maria Camila Moreno Uribe</cp:lastModifiedBy>
  <cp:revision>3</cp:revision>
  <dcterms:created xsi:type="dcterms:W3CDTF">2023-06-07T22:50:49Z</dcterms:created>
  <dcterms:modified xsi:type="dcterms:W3CDTF">2023-06-29T17:00:43Z</dcterms:modified>
</cp:coreProperties>
</file>